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8" r:id="rId5"/>
    <p:sldId id="262" r:id="rId6"/>
    <p:sldId id="270" r:id="rId7"/>
    <p:sldId id="265" r:id="rId8"/>
    <p:sldId id="271" r:id="rId9"/>
    <p:sldId id="266" r:id="rId10"/>
    <p:sldId id="267"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85" d="100"/>
          <a:sy n="85" d="100"/>
        </p:scale>
        <p:origin x="59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hdphoto4.wdp>
</file>

<file path=ppt/media/image1.jpg>
</file>

<file path=ppt/media/image2.jpg>
</file>

<file path=ppt/media/image3.png>
</file>

<file path=ppt/media/image4.png>
</file>

<file path=ppt/media/image5.pn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B6EFB-CFB0-B975-A7C1-2EE056207C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FB08490-63F6-DE37-E03B-8CE5D0E4C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6FA7658-69CC-8910-BFB3-CF6769F49725}"/>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5" name="Footer Placeholder 4">
            <a:extLst>
              <a:ext uri="{FF2B5EF4-FFF2-40B4-BE49-F238E27FC236}">
                <a16:creationId xmlns:a16="http://schemas.microsoft.com/office/drawing/2014/main" id="{46866249-A100-46DB-B164-519849E211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80BFE2-3014-1CAE-2679-F341D7EE9BB3}"/>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1183202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3200F-7325-629B-D6F2-E52809BD102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9B5B202-1B62-D2A6-468F-D8DDA26D65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9431BE-AB3C-1BEA-DA93-8F8DF47DD105}"/>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5" name="Footer Placeholder 4">
            <a:extLst>
              <a:ext uri="{FF2B5EF4-FFF2-40B4-BE49-F238E27FC236}">
                <a16:creationId xmlns:a16="http://schemas.microsoft.com/office/drawing/2014/main" id="{C98898E9-93C4-6FBA-F694-8ACF505D44B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0C099C-F6FF-6D0E-7CE8-8F53E630821E}"/>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3153529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93AFB6-AEDF-C227-6A42-57A1B95E385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F447018-422B-6EFC-D5A2-3C8B9B11AA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B35E18-556A-8ADC-D620-A6CDB9216C1D}"/>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5" name="Footer Placeholder 4">
            <a:extLst>
              <a:ext uri="{FF2B5EF4-FFF2-40B4-BE49-F238E27FC236}">
                <a16:creationId xmlns:a16="http://schemas.microsoft.com/office/drawing/2014/main" id="{47AB1927-BDE8-0BA8-F6AB-7AFDEA6AD67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C9F3E6-9240-CC09-7634-AC02428F5D31}"/>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1200550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8E99B-45DA-CF6F-2D56-6E5BAB3215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DE445ED-616E-B2E2-39BE-632D13CED6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071865-F1E1-019B-2382-6B535E8DC7B4}"/>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5" name="Footer Placeholder 4">
            <a:extLst>
              <a:ext uri="{FF2B5EF4-FFF2-40B4-BE49-F238E27FC236}">
                <a16:creationId xmlns:a16="http://schemas.microsoft.com/office/drawing/2014/main" id="{4D25C847-74FF-79F2-BB0E-7CF12F99B7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636CB0-7B86-6FBC-6450-C49DA936DE1F}"/>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2769159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4FAFC-D6A7-852E-180E-2CEA8F480C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69DAB27-FBA4-43D1-2C84-C1C276DE02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22BFD5-C889-6F34-7203-E332C9E18454}"/>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5" name="Footer Placeholder 4">
            <a:extLst>
              <a:ext uri="{FF2B5EF4-FFF2-40B4-BE49-F238E27FC236}">
                <a16:creationId xmlns:a16="http://schemas.microsoft.com/office/drawing/2014/main" id="{B055E46E-05EA-2BB3-8485-1B27D6B55D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CC5161A-218A-E2E3-CA2A-D14354E460FF}"/>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103847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B4E81-0D3A-44F7-626C-AD3B627E041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1D7D6BC-8BEC-5E1D-53DB-D4EE0102254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F3EE860-4A60-406F-ACF2-9CEE6EBA33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445DC7F-844F-200F-371C-45A312C432DD}"/>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6" name="Footer Placeholder 5">
            <a:extLst>
              <a:ext uri="{FF2B5EF4-FFF2-40B4-BE49-F238E27FC236}">
                <a16:creationId xmlns:a16="http://schemas.microsoft.com/office/drawing/2014/main" id="{E89BD22A-1B87-9F88-807E-AAB0ED99312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EC1C5A9-3DD5-80A1-1C2B-1B68D2B40140}"/>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3288403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40373-02F1-9565-88A6-B0ABD0809B6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0A2E110-81E0-42E5-FE4B-21A306A422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45B97F-768A-13E1-3D66-D5285B5DF3A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9204F9B-8F17-39D4-09B4-96572D9E22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688133-A570-AC63-C260-41378E611D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146C1CA-2DD1-14A4-E651-3D40121649E6}"/>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8" name="Footer Placeholder 7">
            <a:extLst>
              <a:ext uri="{FF2B5EF4-FFF2-40B4-BE49-F238E27FC236}">
                <a16:creationId xmlns:a16="http://schemas.microsoft.com/office/drawing/2014/main" id="{8D8DA04A-2F86-0737-2C0D-A0DB82D64A3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8C7E951-A416-77D5-C861-458F6AE93852}"/>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1863415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84497-5C68-B6A1-9008-3E71D5090CB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D53C148-5027-284B-78C1-9953C9981AF8}"/>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4" name="Footer Placeholder 3">
            <a:extLst>
              <a:ext uri="{FF2B5EF4-FFF2-40B4-BE49-F238E27FC236}">
                <a16:creationId xmlns:a16="http://schemas.microsoft.com/office/drawing/2014/main" id="{93ECCA07-4845-C7C9-6316-18235FAECC0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5CDD6A9-8CF4-44D4-B311-7A1EB4FFF2AF}"/>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1840171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F5EE68-B179-E66F-2030-EF4ADF050601}"/>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3" name="Footer Placeholder 2">
            <a:extLst>
              <a:ext uri="{FF2B5EF4-FFF2-40B4-BE49-F238E27FC236}">
                <a16:creationId xmlns:a16="http://schemas.microsoft.com/office/drawing/2014/main" id="{40B5F81A-6EB9-4023-46F5-FA3CD7454B2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704E288-B4AE-4B49-7DAB-CA37AE8C3BAD}"/>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4035385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F2176-03B3-2912-7E80-52A08715BB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1896CBD-5A15-47C7-DFEF-E18E2A4748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9145694-BFD7-470C-6544-ED70BF149A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A23559-E08D-D3F9-04AB-E8FBE4D21AD0}"/>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6" name="Footer Placeholder 5">
            <a:extLst>
              <a:ext uri="{FF2B5EF4-FFF2-40B4-BE49-F238E27FC236}">
                <a16:creationId xmlns:a16="http://schemas.microsoft.com/office/drawing/2014/main" id="{FFE53F8C-1B0F-E987-A7A4-2AA91169A51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F6C0296-9780-E662-BC6B-5E36117C68E1}"/>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232508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6749A-7543-170D-5577-7C63CCFD57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0047835-21DB-DE07-EFDB-31C18E55E1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FAE5D05-A240-6359-DF87-E84039F852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A74142-40C6-7661-CE82-221204288C94}"/>
              </a:ext>
            </a:extLst>
          </p:cNvPr>
          <p:cNvSpPr>
            <a:spLocks noGrp="1"/>
          </p:cNvSpPr>
          <p:nvPr>
            <p:ph type="dt" sz="half" idx="10"/>
          </p:nvPr>
        </p:nvSpPr>
        <p:spPr/>
        <p:txBody>
          <a:bodyPr/>
          <a:lstStyle/>
          <a:p>
            <a:fld id="{FEC67CEE-383C-4704-BF24-CAAF7042FCB4}" type="datetimeFigureOut">
              <a:rPr lang="en-IN" smtClean="0"/>
              <a:t>15-01-2024</a:t>
            </a:fld>
            <a:endParaRPr lang="en-IN"/>
          </a:p>
        </p:txBody>
      </p:sp>
      <p:sp>
        <p:nvSpPr>
          <p:cNvPr id="6" name="Footer Placeholder 5">
            <a:extLst>
              <a:ext uri="{FF2B5EF4-FFF2-40B4-BE49-F238E27FC236}">
                <a16:creationId xmlns:a16="http://schemas.microsoft.com/office/drawing/2014/main" id="{68E0F9DB-62B2-3DFB-9D88-0711DC64A59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A178397-8E67-D478-AFA6-FCA1CF70F4B7}"/>
              </a:ext>
            </a:extLst>
          </p:cNvPr>
          <p:cNvSpPr>
            <a:spLocks noGrp="1"/>
          </p:cNvSpPr>
          <p:nvPr>
            <p:ph type="sldNum" sz="quarter" idx="12"/>
          </p:nvPr>
        </p:nvSpPr>
        <p:spPr/>
        <p:txBody>
          <a:bodyPr/>
          <a:lstStyle/>
          <a:p>
            <a:fld id="{B1EF2228-3BB3-491E-8F41-265014BE1674}" type="slidenum">
              <a:rPr lang="en-IN" smtClean="0"/>
              <a:t>‹#›</a:t>
            </a:fld>
            <a:endParaRPr lang="en-IN"/>
          </a:p>
        </p:txBody>
      </p:sp>
    </p:spTree>
    <p:extLst>
      <p:ext uri="{BB962C8B-B14F-4D97-AF65-F5344CB8AC3E}">
        <p14:creationId xmlns:p14="http://schemas.microsoft.com/office/powerpoint/2010/main" val="2152313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1AE7FC-DF4D-2C87-FCCC-9272EE5267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500404C-4F8A-3E1B-5C11-86676D77AE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AE13655-4791-83CC-941E-2A54B32752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C67CEE-383C-4704-BF24-CAAF7042FCB4}" type="datetimeFigureOut">
              <a:rPr lang="en-IN" smtClean="0"/>
              <a:t>15-01-2024</a:t>
            </a:fld>
            <a:endParaRPr lang="en-IN"/>
          </a:p>
        </p:txBody>
      </p:sp>
      <p:sp>
        <p:nvSpPr>
          <p:cNvPr id="5" name="Footer Placeholder 4">
            <a:extLst>
              <a:ext uri="{FF2B5EF4-FFF2-40B4-BE49-F238E27FC236}">
                <a16:creationId xmlns:a16="http://schemas.microsoft.com/office/drawing/2014/main" id="{3208867C-9F78-B6C6-F1D5-E735A20523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37E18A9-2B0F-3064-5FB9-39E944E6A3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EF2228-3BB3-491E-8F41-265014BE1674}" type="slidenum">
              <a:rPr lang="en-IN" smtClean="0"/>
              <a:t>‹#›</a:t>
            </a:fld>
            <a:endParaRPr lang="en-IN"/>
          </a:p>
        </p:txBody>
      </p:sp>
    </p:spTree>
    <p:extLst>
      <p:ext uri="{BB962C8B-B14F-4D97-AF65-F5344CB8AC3E}">
        <p14:creationId xmlns:p14="http://schemas.microsoft.com/office/powerpoint/2010/main" val="23862316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blog.teamtreehouse.com/12-programming-languages-thank-you" TargetMode="External"/><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hyperlink" Target="https://45.153.231.124/project-management-system-in-php-with-source-code-source-code-projects/" TargetMode="Externa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hyperlink" Target="https://45.153.231.124/project-management-system-in-php-with-source-code-source-code-projects/"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lovebleeding9ffedd.blogspot.com/2021/08/36-mastering-html-css-and-javascript.html" TargetMode="External"/><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hyperlink" Target="https://www.pexels.com/photo/business-code-coding-computer-27063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A942A-C0DF-CFAE-D971-CD88AD5A8820}"/>
              </a:ext>
            </a:extLst>
          </p:cNvPr>
          <p:cNvSpPr>
            <a:spLocks noGrp="1"/>
          </p:cNvSpPr>
          <p:nvPr>
            <p:ph type="ctrTitle"/>
          </p:nvPr>
        </p:nvSpPr>
        <p:spPr>
          <a:xfrm>
            <a:off x="1851211" y="920097"/>
            <a:ext cx="9144000" cy="2387600"/>
          </a:xfrm>
        </p:spPr>
        <p:txBody>
          <a:bodyPr>
            <a:normAutofit fontScale="90000"/>
          </a:bodyPr>
          <a:lstStyle/>
          <a:p>
            <a:r>
              <a:rPr lang="en-US" b="1" u="sng" dirty="0">
                <a:latin typeface="Arial Black" panose="020B0A04020102020204" pitchFamily="34" charset="0"/>
              </a:rPr>
              <a:t>                              Blood Bank </a:t>
            </a:r>
            <a:br>
              <a:rPr lang="en-US" b="1" u="sng" dirty="0">
                <a:latin typeface="Arial Black" panose="020B0A04020102020204" pitchFamily="34" charset="0"/>
              </a:rPr>
            </a:br>
            <a:r>
              <a:rPr lang="en-US" b="1" u="sng" dirty="0">
                <a:latin typeface="Arial Black" panose="020B0A04020102020204" pitchFamily="34" charset="0"/>
              </a:rPr>
              <a:t>        Full Stack Project</a:t>
            </a:r>
            <a:endParaRPr lang="en-IN" b="1" u="sng" dirty="0">
              <a:latin typeface="Arial Black" panose="020B0A04020102020204" pitchFamily="34" charset="0"/>
            </a:endParaRPr>
          </a:p>
        </p:txBody>
      </p:sp>
      <p:pic>
        <p:nvPicPr>
          <p:cNvPr id="5" name="Picture 4">
            <a:extLst>
              <a:ext uri="{FF2B5EF4-FFF2-40B4-BE49-F238E27FC236}">
                <a16:creationId xmlns:a16="http://schemas.microsoft.com/office/drawing/2014/main" id="{ADEEA3D6-37A5-4362-84E0-AE48F97388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5084" y="3550304"/>
            <a:ext cx="3487271" cy="20383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26BCA353-ED0A-4B9D-8376-385D5BB2CC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471" y="186485"/>
            <a:ext cx="3765176" cy="3854824"/>
          </a:xfrm>
          <a:prstGeom prst="round2DiagRect">
            <a:avLst>
              <a:gd name="adj1" fmla="val 50000"/>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285367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0C549AD-B258-452A-862F-2C7FC81EDEA1}"/>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b="50631"/>
          <a:stretch/>
        </p:blipFill>
        <p:spPr>
          <a:xfrm>
            <a:off x="0" y="-26894"/>
            <a:ext cx="12192000" cy="3153926"/>
          </a:xfrm>
          <a:prstGeom prst="rect">
            <a:avLst/>
          </a:prstGeom>
        </p:spPr>
      </p:pic>
      <p:sp>
        <p:nvSpPr>
          <p:cNvPr id="3" name="Subtitle 2">
            <a:extLst>
              <a:ext uri="{FF2B5EF4-FFF2-40B4-BE49-F238E27FC236}">
                <a16:creationId xmlns:a16="http://schemas.microsoft.com/office/drawing/2014/main" id="{35E289E3-0DC5-273B-69A9-174BA0D837B9}"/>
              </a:ext>
            </a:extLst>
          </p:cNvPr>
          <p:cNvSpPr>
            <a:spLocks noGrp="1"/>
          </p:cNvSpPr>
          <p:nvPr>
            <p:ph type="subTitle" idx="1"/>
          </p:nvPr>
        </p:nvSpPr>
        <p:spPr>
          <a:xfrm>
            <a:off x="1524000" y="3602038"/>
            <a:ext cx="9403976" cy="3049774"/>
          </a:xfrm>
        </p:spPr>
        <p:txBody>
          <a:bodyPr>
            <a:normAutofit/>
          </a:bodyPr>
          <a:lstStyle/>
          <a:p>
            <a:r>
              <a:rPr lang="en-IN" dirty="0"/>
              <a:t>Submitted to: LAVISH SIR</a:t>
            </a:r>
          </a:p>
          <a:p>
            <a:pPr>
              <a:lnSpc>
                <a:spcPct val="115000"/>
              </a:lnSpc>
              <a:spcBef>
                <a:spcPts val="0"/>
              </a:spcBef>
            </a:pPr>
            <a:r>
              <a:rPr lang="en-IN" dirty="0"/>
              <a:t>By:</a:t>
            </a:r>
            <a:r>
              <a:rPr lang="en-US" dirty="0">
                <a:latin typeface="Times New Roman" panose="02020603050405020304" pitchFamily="18" charset="0"/>
                <a:ea typeface="Calibri" panose="020F0502020204030204" pitchFamily="34" charset="0"/>
                <a:cs typeface="Times New Roman" panose="02020603050405020304" pitchFamily="18" charset="0"/>
              </a:rPr>
              <a:t>Team </a:t>
            </a:r>
            <a:r>
              <a:rPr lang="en-US" dirty="0" err="1">
                <a:latin typeface="Times New Roman" panose="02020603050405020304" pitchFamily="18" charset="0"/>
                <a:ea typeface="Calibri" panose="020F0502020204030204" pitchFamily="34" charset="0"/>
                <a:cs typeface="Times New Roman" panose="02020603050405020304" pitchFamily="18" charset="0"/>
              </a:rPr>
              <a:t>Thinker_bots</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Bef>
                <a:spcPts val="0"/>
              </a:spcBef>
            </a:pPr>
            <a:r>
              <a:rPr lang="en-US" dirty="0">
                <a:latin typeface="Times New Roman" panose="02020603050405020304" pitchFamily="18" charset="0"/>
                <a:ea typeface="Calibri" panose="020F0502020204030204" pitchFamily="34" charset="0"/>
                <a:cs typeface="Times New Roman" panose="02020603050405020304" pitchFamily="18" charset="0"/>
              </a:rPr>
              <a:t>Ankit Rai(2110992102)</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Bef>
                <a:spcPts val="0"/>
              </a:spcBef>
            </a:pPr>
            <a:r>
              <a:rPr lang="en-US" dirty="0" err="1">
                <a:latin typeface="Times New Roman" panose="02020603050405020304" pitchFamily="18" charset="0"/>
                <a:ea typeface="Calibri" panose="020F0502020204030204" pitchFamily="34" charset="0"/>
                <a:cs typeface="Times New Roman" panose="02020603050405020304" pitchFamily="18" charset="0"/>
              </a:rPr>
              <a:t>Chiranshu</a:t>
            </a:r>
            <a:r>
              <a:rPr lang="en-US" dirty="0">
                <a:latin typeface="Times New Roman" panose="02020603050405020304" pitchFamily="18" charset="0"/>
                <a:ea typeface="Calibri" panose="020F0502020204030204" pitchFamily="34" charset="0"/>
                <a:cs typeface="Times New Roman" panose="02020603050405020304" pitchFamily="18" charset="0"/>
              </a:rPr>
              <a:t>(2110992197)</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Bef>
                <a:spcPts val="0"/>
              </a:spcBef>
            </a:pPr>
            <a:r>
              <a:rPr lang="en-US" dirty="0">
                <a:latin typeface="Times New Roman" panose="02020603050405020304" pitchFamily="18" charset="0"/>
                <a:ea typeface="Calibri" panose="020F0502020204030204" pitchFamily="34" charset="0"/>
                <a:cs typeface="Times New Roman" panose="02020603050405020304" pitchFamily="18" charset="0"/>
              </a:rPr>
              <a:t>Manvi Gupta(2110992215)</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Bef>
                <a:spcPts val="0"/>
              </a:spcBef>
            </a:pPr>
            <a:r>
              <a:rPr lang="en-US" dirty="0" err="1">
                <a:latin typeface="Times New Roman" panose="02020603050405020304" pitchFamily="18" charset="0"/>
                <a:ea typeface="Calibri" panose="020F0502020204030204" pitchFamily="34" charset="0"/>
                <a:cs typeface="Times New Roman" panose="02020603050405020304" pitchFamily="18" charset="0"/>
              </a:rPr>
              <a:t>Samarveer</a:t>
            </a:r>
            <a:r>
              <a:rPr lang="en-US" dirty="0">
                <a:latin typeface="Times New Roman" panose="02020603050405020304" pitchFamily="18" charset="0"/>
                <a:ea typeface="Calibri" panose="020F0502020204030204" pitchFamily="34" charset="0"/>
                <a:cs typeface="Times New Roman" panose="02020603050405020304" pitchFamily="18" charset="0"/>
              </a:rPr>
              <a:t>(2110992106)</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endParaRPr lang="en-IN" dirty="0"/>
          </a:p>
          <a:p>
            <a:endParaRPr lang="en-IN" dirty="0"/>
          </a:p>
        </p:txBody>
      </p:sp>
    </p:spTree>
    <p:extLst>
      <p:ext uri="{BB962C8B-B14F-4D97-AF65-F5344CB8AC3E}">
        <p14:creationId xmlns:p14="http://schemas.microsoft.com/office/powerpoint/2010/main" val="4209180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F3092-F61F-423B-8BAC-562540A59A9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540E6C1-8C94-4E4D-98EB-411E99251F6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527298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021E440-03AD-4DF3-A673-61CB5FC3A5F5}"/>
              </a:ext>
            </a:extLst>
          </p:cNvPr>
          <p:cNvPicPr>
            <a:picLocks noChangeAspect="1"/>
          </p:cNvPicPr>
          <p:nvPr/>
        </p:nvPicPr>
        <p:blipFill>
          <a:blip r:embed="rId2">
            <a:extLst>
              <a:ext uri="{BEBA8EAE-BF5A-486C-A8C5-ECC9F3942E4B}">
                <a14:imgProps xmlns:a14="http://schemas.microsoft.com/office/drawing/2010/main">
                  <a14:imgLayer r:embed="rId3">
                    <a14:imgEffect>
                      <a14:artisticGlowDiffused/>
                    </a14:imgEffect>
                  </a14:imgLayer>
                </a14:imgProps>
              </a:ext>
              <a:ext uri="{28A0092B-C50C-407E-A947-70E740481C1C}">
                <a14:useLocalDpi xmlns:a14="http://schemas.microsoft.com/office/drawing/2010/main" val="0"/>
              </a:ext>
            </a:extLst>
          </a:blip>
          <a:stretch>
            <a:fillRect/>
          </a:stretch>
        </p:blipFill>
        <p:spPr>
          <a:xfrm>
            <a:off x="762000" y="284256"/>
            <a:ext cx="10668000" cy="6235700"/>
          </a:xfrm>
          <a:prstGeom prst="rect">
            <a:avLst/>
          </a:prstGeom>
        </p:spPr>
      </p:pic>
      <p:sp>
        <p:nvSpPr>
          <p:cNvPr id="2" name="Title 1">
            <a:extLst>
              <a:ext uri="{FF2B5EF4-FFF2-40B4-BE49-F238E27FC236}">
                <a16:creationId xmlns:a16="http://schemas.microsoft.com/office/drawing/2014/main" id="{8BF0208E-19F5-C660-DB34-171CD9D3684D}"/>
              </a:ext>
            </a:extLst>
          </p:cNvPr>
          <p:cNvSpPr>
            <a:spLocks noGrp="1"/>
          </p:cNvSpPr>
          <p:nvPr>
            <p:ph type="ctrTitle"/>
          </p:nvPr>
        </p:nvSpPr>
        <p:spPr>
          <a:xfrm>
            <a:off x="1425388" y="170330"/>
            <a:ext cx="9144000" cy="1210235"/>
          </a:xfrm>
        </p:spPr>
        <p:txBody>
          <a:bodyPr/>
          <a:lstStyle/>
          <a:p>
            <a:r>
              <a:rPr lang="en-IN" b="1" u="sng" dirty="0">
                <a:latin typeface="Arial Black" panose="020B0A04020102020204" pitchFamily="34" charset="0"/>
              </a:rPr>
              <a:t>INTRODUCTION</a:t>
            </a:r>
          </a:p>
        </p:txBody>
      </p:sp>
      <p:sp>
        <p:nvSpPr>
          <p:cNvPr id="3" name="Subtitle 2">
            <a:extLst>
              <a:ext uri="{FF2B5EF4-FFF2-40B4-BE49-F238E27FC236}">
                <a16:creationId xmlns:a16="http://schemas.microsoft.com/office/drawing/2014/main" id="{A7B58486-7548-E8B5-CFAA-E155E8CA8A4E}"/>
              </a:ext>
            </a:extLst>
          </p:cNvPr>
          <p:cNvSpPr>
            <a:spLocks noGrp="1"/>
          </p:cNvSpPr>
          <p:nvPr>
            <p:ph type="subTitle" idx="1"/>
          </p:nvPr>
        </p:nvSpPr>
        <p:spPr>
          <a:xfrm>
            <a:off x="89647" y="2034988"/>
            <a:ext cx="11878236" cy="5065058"/>
          </a:xfrm>
        </p:spPr>
        <p:txBody>
          <a:bodyPr>
            <a:normAutofit/>
          </a:bodyPr>
          <a:lstStyle/>
          <a:p>
            <a:r>
              <a:rPr lang="en-IN" dirty="0">
                <a:latin typeface="Bahnschrift" panose="020B0502040204020203" pitchFamily="34" charset="0"/>
              </a:rPr>
              <a:t>The Blood Bank Full Stack Project represents a sophisticated and comprehensive solution for managing blood donation activities, emphasizing efficiency, security, and scalability. This ambitious project integrates cutting-edge technologies to create a seamless and user-friendly experience for both donors and administrators within the blood bank system.</a:t>
            </a:r>
            <a:endParaRPr lang="en-US" dirty="0">
              <a:latin typeface="Bahnschrift" panose="020B0502040204020203" pitchFamily="34" charset="0"/>
            </a:endParaRPr>
          </a:p>
          <a:p>
            <a:r>
              <a:rPr lang="en-IN" dirty="0">
                <a:latin typeface="Bahnschrift" panose="020B0502040204020203" pitchFamily="34" charset="0"/>
              </a:rPr>
              <a:t> </a:t>
            </a:r>
            <a:endParaRPr lang="en-US" dirty="0">
              <a:latin typeface="Bahnschrift" panose="020B0502040204020203" pitchFamily="34" charset="0"/>
            </a:endParaRPr>
          </a:p>
          <a:p>
            <a:r>
              <a:rPr lang="en-IN" dirty="0">
                <a:latin typeface="Bahnschrift" panose="020B0502040204020203" pitchFamily="34" charset="0"/>
              </a:rPr>
              <a:t>The primary objective of the Blood Bank Full Stack Project is to streamline the entire blood donation process, from user registration to inventory management, feedback collection, and data analysis. By leveraging the power of React, Redux, React Native, Node.js, and MongoDB, the project aims to provide a robust, responsive, and scalable solution for blood banks, hospitals, and organizations involved in the critical mission of saving lives through blood donations</a:t>
            </a:r>
            <a:r>
              <a:rPr lang="en-IN" sz="3300" dirty="0"/>
              <a:t>.</a:t>
            </a:r>
            <a:endParaRPr lang="en-US" sz="3300" dirty="0"/>
          </a:p>
          <a:p>
            <a:endParaRPr lang="en-IN" dirty="0"/>
          </a:p>
        </p:txBody>
      </p:sp>
    </p:spTree>
    <p:extLst>
      <p:ext uri="{BB962C8B-B14F-4D97-AF65-F5344CB8AC3E}">
        <p14:creationId xmlns:p14="http://schemas.microsoft.com/office/powerpoint/2010/main" val="19667796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761D915-712E-4468-B924-FA1717DC4667}"/>
              </a:ext>
            </a:extLst>
          </p:cNvPr>
          <p:cNvPicPr>
            <a:picLocks noChangeAspect="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tretch>
            <a:fillRect/>
          </a:stretch>
        </p:blipFill>
        <p:spPr>
          <a:xfrm>
            <a:off x="0" y="173038"/>
            <a:ext cx="5244353" cy="6858000"/>
          </a:xfrm>
          <a:prstGeom prst="rect">
            <a:avLst/>
          </a:prstGeom>
        </p:spPr>
      </p:pic>
      <p:sp>
        <p:nvSpPr>
          <p:cNvPr id="2" name="Title 1">
            <a:extLst>
              <a:ext uri="{FF2B5EF4-FFF2-40B4-BE49-F238E27FC236}">
                <a16:creationId xmlns:a16="http://schemas.microsoft.com/office/drawing/2014/main" id="{17CBF67E-9B4F-B98A-CAF1-9CA68197AA20}"/>
              </a:ext>
            </a:extLst>
          </p:cNvPr>
          <p:cNvSpPr>
            <a:spLocks noGrp="1"/>
          </p:cNvSpPr>
          <p:nvPr>
            <p:ph type="ctrTitle"/>
          </p:nvPr>
        </p:nvSpPr>
        <p:spPr>
          <a:xfrm>
            <a:off x="1398494" y="107577"/>
            <a:ext cx="9144000" cy="883303"/>
          </a:xfrm>
        </p:spPr>
        <p:txBody>
          <a:bodyPr>
            <a:normAutofit fontScale="90000"/>
          </a:bodyPr>
          <a:lstStyle/>
          <a:p>
            <a:r>
              <a:rPr lang="en-IN" sz="5400" b="1" u="sng" dirty="0">
                <a:latin typeface="Arial Black" panose="020B0A04020102020204" pitchFamily="34" charset="0"/>
              </a:rPr>
              <a:t>GOALS AND OBJECTIVES</a:t>
            </a:r>
          </a:p>
        </p:txBody>
      </p:sp>
      <p:sp>
        <p:nvSpPr>
          <p:cNvPr id="3" name="Subtitle 2">
            <a:extLst>
              <a:ext uri="{FF2B5EF4-FFF2-40B4-BE49-F238E27FC236}">
                <a16:creationId xmlns:a16="http://schemas.microsoft.com/office/drawing/2014/main" id="{A7FBDBA7-E7DA-6AFB-E4EE-219356120F3B}"/>
              </a:ext>
            </a:extLst>
          </p:cNvPr>
          <p:cNvSpPr>
            <a:spLocks noGrp="1"/>
          </p:cNvSpPr>
          <p:nvPr>
            <p:ph type="subTitle" idx="1"/>
          </p:nvPr>
        </p:nvSpPr>
        <p:spPr>
          <a:xfrm>
            <a:off x="5558116" y="1621865"/>
            <a:ext cx="6391836" cy="4778188"/>
          </a:xfrm>
        </p:spPr>
        <p:txBody>
          <a:bodyPr>
            <a:normAutofit fontScale="92500" lnSpcReduction="10000"/>
          </a:bodyPr>
          <a:lstStyle/>
          <a:p>
            <a:pPr marL="285750" indent="-285750" algn="l">
              <a:lnSpc>
                <a:spcPct val="115000"/>
              </a:lnSpc>
              <a:spcBef>
                <a:spcPts val="0"/>
              </a:spcBef>
              <a:buFont typeface="Wingdings" panose="05000000000000000000" pitchFamily="2" charset="2"/>
              <a:buChar char="q"/>
            </a:pPr>
            <a:r>
              <a:rPr lang="en-IN" sz="1900" b="1" dirty="0">
                <a:latin typeface="Times New Roman" panose="02020603050405020304" pitchFamily="18" charset="0"/>
                <a:ea typeface="Calibri" panose="020F0502020204030204" pitchFamily="34" charset="0"/>
                <a:cs typeface="Times New Roman" panose="02020603050405020304" pitchFamily="18" charset="0"/>
              </a:rPr>
              <a:t>User Authentication and Authorization</a:t>
            </a:r>
            <a:endParaRPr lang="en-US" sz="1900" b="1"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User Registration and Login</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Secure password handling with </a:t>
            </a:r>
            <a:r>
              <a:rPr lang="en-IN" sz="1800" dirty="0" err="1">
                <a:latin typeface="Times New Roman" panose="02020603050405020304" pitchFamily="18" charset="0"/>
                <a:ea typeface="Calibri" panose="020F0502020204030204" pitchFamily="34" charset="0"/>
                <a:cs typeface="Times New Roman" panose="02020603050405020304" pitchFamily="18" charset="0"/>
              </a:rPr>
              <a:t>bcrypt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Role-based access control</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Email verification</a:t>
            </a:r>
          </a:p>
          <a:p>
            <a:pPr marL="342900" marR="0" lvl="0" indent="-342900" algn="l">
              <a:lnSpc>
                <a:spcPct val="115000"/>
              </a:lnSpc>
              <a:spcBef>
                <a:spcPts val="0"/>
              </a:spcBef>
              <a:spcAft>
                <a:spcPts val="0"/>
              </a:spcAft>
              <a:buFont typeface="Symbol" panose="05050102010706020507" pitchFamily="18" charset="2"/>
              <a:buChar char=""/>
            </a:pP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gn="just">
              <a:lnSpc>
                <a:spcPct val="115000"/>
              </a:lnSpc>
              <a:spcBef>
                <a:spcPts val="0"/>
              </a:spcBef>
              <a:buFont typeface="Wingdings" panose="05000000000000000000" pitchFamily="2" charset="2"/>
              <a:buChar char="q"/>
            </a:pPr>
            <a:r>
              <a:rPr lang="en-IN" sz="2200" b="1" dirty="0">
                <a:latin typeface="Times New Roman" panose="02020603050405020304" pitchFamily="18" charset="0"/>
                <a:ea typeface="Calibri" panose="020F0502020204030204" pitchFamily="34" charset="0"/>
                <a:cs typeface="Times New Roman" panose="02020603050405020304" pitchFamily="18" charset="0"/>
              </a:rPr>
              <a:t>Forms and Input Fields</a:t>
            </a:r>
            <a:endParaRPr lang="en-US" sz="2200" b="1"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Reusable Login Form</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Creating a reusable React form component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Dynamic input fields based on user roles</a:t>
            </a:r>
          </a:p>
          <a:p>
            <a:pPr marL="342900" marR="0" lvl="0" indent="-342900" algn="just">
              <a:lnSpc>
                <a:spcPct val="115000"/>
              </a:lnSpc>
              <a:spcBef>
                <a:spcPts val="0"/>
              </a:spcBef>
              <a:spcAft>
                <a:spcPts val="0"/>
              </a:spcAft>
              <a:buFont typeface="Symbol" panose="05050102010706020507" pitchFamily="18" charset="2"/>
              <a:buChar char=""/>
            </a:pPr>
            <a:endParaRPr lang="en-IN" sz="1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15000"/>
              </a:lnSpc>
              <a:spcBef>
                <a:spcPts val="0"/>
              </a:spcBef>
              <a:buFont typeface="Wingdings" panose="05000000000000000000" pitchFamily="2" charset="2"/>
              <a:buChar char="q"/>
            </a:pPr>
            <a:r>
              <a:rPr lang="en-IN" sz="2200" b="1" dirty="0">
                <a:latin typeface="Times New Roman" panose="02020603050405020304" pitchFamily="18" charset="0"/>
                <a:ea typeface="Calibri" panose="020F0502020204030204" pitchFamily="34" charset="0"/>
                <a:cs typeface="Times New Roman" panose="02020603050405020304" pitchFamily="18" charset="0"/>
              </a:rPr>
              <a:t>Inventory Management</a:t>
            </a:r>
            <a:endParaRPr lang="en-US" sz="2200" b="1"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Model Creation for Inventory</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Database operations for inventory management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Organization and user roles</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Bootstrap integration and routing setup</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endParaRPr lang="en-US" sz="18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26726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761D915-712E-4468-B924-FA1717DC4667}"/>
              </a:ext>
            </a:extLst>
          </p:cNvPr>
          <p:cNvPicPr>
            <a:picLocks noChangeAspect="1"/>
          </p:cNvPicPr>
          <p:nvPr/>
        </p:nvPicPr>
        <p:blipFill>
          <a:blip r:embed="rId2">
            <a:extLst>
              <a:ext uri="{BEBA8EAE-BF5A-486C-A8C5-ECC9F3942E4B}">
                <a14:imgProps xmlns:a14="http://schemas.microsoft.com/office/drawing/2010/main">
                  <a14:imgLayer r:embed="rId3">
                    <a14:imgEffect>
                      <a14:artisticPencilGrayscale/>
                    </a14:imgEffect>
                  </a14:imgLayer>
                </a14:imgProps>
              </a:ext>
              <a:ext uri="{28A0092B-C50C-407E-A947-70E740481C1C}">
                <a14:useLocalDpi xmlns:a14="http://schemas.microsoft.com/office/drawing/2010/main" val="0"/>
              </a:ext>
            </a:extLst>
          </a:blip>
          <a:stretch>
            <a:fillRect/>
          </a:stretch>
        </p:blipFill>
        <p:spPr>
          <a:xfrm>
            <a:off x="0" y="173038"/>
            <a:ext cx="5244353" cy="6858000"/>
          </a:xfrm>
          <a:prstGeom prst="rect">
            <a:avLst/>
          </a:prstGeom>
        </p:spPr>
      </p:pic>
      <p:sp>
        <p:nvSpPr>
          <p:cNvPr id="2" name="Title 1">
            <a:extLst>
              <a:ext uri="{FF2B5EF4-FFF2-40B4-BE49-F238E27FC236}">
                <a16:creationId xmlns:a16="http://schemas.microsoft.com/office/drawing/2014/main" id="{17CBF67E-9B4F-B98A-CAF1-9CA68197AA20}"/>
              </a:ext>
            </a:extLst>
          </p:cNvPr>
          <p:cNvSpPr>
            <a:spLocks noGrp="1"/>
          </p:cNvSpPr>
          <p:nvPr>
            <p:ph type="ctrTitle"/>
          </p:nvPr>
        </p:nvSpPr>
        <p:spPr>
          <a:xfrm>
            <a:off x="1398494" y="107577"/>
            <a:ext cx="9144000" cy="883303"/>
          </a:xfrm>
        </p:spPr>
        <p:txBody>
          <a:bodyPr>
            <a:normAutofit fontScale="90000"/>
          </a:bodyPr>
          <a:lstStyle/>
          <a:p>
            <a:r>
              <a:rPr lang="en-IN" sz="5400" b="1" u="sng" dirty="0">
                <a:latin typeface="Arial Black" panose="020B0A04020102020204" pitchFamily="34" charset="0"/>
              </a:rPr>
              <a:t>GOALS AND OBJECTIVES</a:t>
            </a:r>
          </a:p>
        </p:txBody>
      </p:sp>
      <p:sp>
        <p:nvSpPr>
          <p:cNvPr id="3" name="Subtitle 2">
            <a:extLst>
              <a:ext uri="{FF2B5EF4-FFF2-40B4-BE49-F238E27FC236}">
                <a16:creationId xmlns:a16="http://schemas.microsoft.com/office/drawing/2014/main" id="{A7FBDBA7-E7DA-6AFB-E4EE-219356120F3B}"/>
              </a:ext>
            </a:extLst>
          </p:cNvPr>
          <p:cNvSpPr>
            <a:spLocks noGrp="1"/>
          </p:cNvSpPr>
          <p:nvPr>
            <p:ph type="subTitle" idx="1"/>
          </p:nvPr>
        </p:nvSpPr>
        <p:spPr>
          <a:xfrm>
            <a:off x="5558116" y="1621865"/>
            <a:ext cx="6391836" cy="4778188"/>
          </a:xfrm>
        </p:spPr>
        <p:txBody>
          <a:bodyPr>
            <a:normAutofit/>
          </a:bodyPr>
          <a:lstStyle/>
          <a:p>
            <a:pPr marL="285750" indent="-285750" algn="just">
              <a:lnSpc>
                <a:spcPct val="115000"/>
              </a:lnSpc>
              <a:spcBef>
                <a:spcPts val="0"/>
              </a:spcBef>
              <a:buFont typeface="Wingdings" panose="05000000000000000000" pitchFamily="2" charset="2"/>
              <a:buChar char="q"/>
            </a:pPr>
            <a:r>
              <a:rPr lang="en-IN" sz="2000" b="1" dirty="0">
                <a:latin typeface="Times New Roman" panose="02020603050405020304" pitchFamily="18" charset="0"/>
                <a:ea typeface="Calibri" panose="020F0502020204030204" pitchFamily="34" charset="0"/>
                <a:cs typeface="Times New Roman" panose="02020603050405020304" pitchFamily="18" charset="0"/>
              </a:rPr>
              <a:t>Notifications and Feedback</a:t>
            </a: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Notification System</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Displaying custom error messages</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Role-based forms for feedback submission</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15000"/>
              </a:lnSpc>
              <a:spcBef>
                <a:spcPts val="0"/>
              </a:spcBef>
              <a:buFont typeface="Wingdings" panose="05000000000000000000" pitchFamily="2" charset="2"/>
              <a:buChar char="q"/>
            </a:pPr>
            <a:r>
              <a:rPr lang="en-IN" sz="2000" b="1" dirty="0">
                <a:latin typeface="Times New Roman" panose="02020603050405020304" pitchFamily="18" charset="0"/>
                <a:ea typeface="Calibri" panose="020F0502020204030204" pitchFamily="34" charset="0"/>
                <a:cs typeface="Times New Roman" panose="02020603050405020304" pitchFamily="18" charset="0"/>
              </a:rPr>
              <a:t>Dashboard and Data Analysis</a:t>
            </a: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Dashboard and Blue Record Management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Admin panel for data analysis</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Role-based forms for data input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endParaRPr lang="en-IN" sz="2000" b="1"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15000"/>
              </a:lnSpc>
              <a:spcBef>
                <a:spcPts val="0"/>
              </a:spcBef>
              <a:buFont typeface="Wingdings" panose="05000000000000000000" pitchFamily="2" charset="2"/>
              <a:buChar char="q"/>
            </a:pPr>
            <a:r>
              <a:rPr lang="en-IN" sz="2000" b="1" dirty="0">
                <a:latin typeface="Times New Roman" panose="02020603050405020304" pitchFamily="18" charset="0"/>
                <a:ea typeface="Calibri" panose="020F0502020204030204" pitchFamily="34" charset="0"/>
                <a:cs typeface="Times New Roman" panose="02020603050405020304" pitchFamily="18" charset="0"/>
              </a:rPr>
              <a:t>Integration and Deployment</a:t>
            </a: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Integration of React Application with Backend</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CORS package for React.js and Node.js integration</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latin typeface="Times New Roman" panose="02020603050405020304" pitchFamily="18" charset="0"/>
                <a:ea typeface="Calibri" panose="020F0502020204030204" pitchFamily="34" charset="0"/>
                <a:cs typeface="Times New Roman" panose="02020603050405020304" pitchFamily="18" charset="0"/>
              </a:rPr>
              <a:t>Deploying a Web Application on Heroku</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2503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8B51877-003A-419C-85E4-752ADE23654E}"/>
              </a:ext>
            </a:extLst>
          </p:cNvPr>
          <p:cNvPicPr>
            <a:picLocks noChangeAspect="1"/>
          </p:cNvPicPr>
          <p:nvPr/>
        </p:nvPicPr>
        <p:blipFill>
          <a:blip r:embed="rId2">
            <a:extLst>
              <a:ext uri="{BEBA8EAE-BF5A-486C-A8C5-ECC9F3942E4B}">
                <a14:imgProps xmlns:a14="http://schemas.microsoft.com/office/drawing/2010/main">
                  <a14:imgLayer r:embed="rId3">
                    <a14:imgEffect>
                      <a14:artisticLightScree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965" y="0"/>
            <a:ext cx="12192000" cy="6858000"/>
          </a:xfrm>
          <a:prstGeom prst="rect">
            <a:avLst/>
          </a:prstGeom>
        </p:spPr>
      </p:pic>
      <p:sp>
        <p:nvSpPr>
          <p:cNvPr id="2" name="Title 1">
            <a:extLst>
              <a:ext uri="{FF2B5EF4-FFF2-40B4-BE49-F238E27FC236}">
                <a16:creationId xmlns:a16="http://schemas.microsoft.com/office/drawing/2014/main" id="{2889455A-7E09-9857-9EFA-3EB6AF6F1FDC}"/>
              </a:ext>
            </a:extLst>
          </p:cNvPr>
          <p:cNvSpPr>
            <a:spLocks noGrp="1"/>
          </p:cNvSpPr>
          <p:nvPr>
            <p:ph type="ctrTitle"/>
          </p:nvPr>
        </p:nvSpPr>
        <p:spPr>
          <a:xfrm>
            <a:off x="1523999" y="251012"/>
            <a:ext cx="10148047" cy="950259"/>
          </a:xfrm>
        </p:spPr>
        <p:txBody>
          <a:bodyPr>
            <a:normAutofit/>
          </a:bodyPr>
          <a:lstStyle/>
          <a:p>
            <a:r>
              <a:rPr lang="en-IN" b="1" u="sng" dirty="0">
                <a:latin typeface="Arial Black" panose="020B0A04020102020204" pitchFamily="34" charset="0"/>
              </a:rPr>
              <a:t> KEY FEATURES</a:t>
            </a:r>
          </a:p>
        </p:txBody>
      </p:sp>
      <p:sp>
        <p:nvSpPr>
          <p:cNvPr id="3" name="Subtitle 2">
            <a:extLst>
              <a:ext uri="{FF2B5EF4-FFF2-40B4-BE49-F238E27FC236}">
                <a16:creationId xmlns:a16="http://schemas.microsoft.com/office/drawing/2014/main" id="{504358BE-2618-9E2E-3F04-C977F6725FB9}"/>
              </a:ext>
            </a:extLst>
          </p:cNvPr>
          <p:cNvSpPr>
            <a:spLocks noGrp="1"/>
          </p:cNvSpPr>
          <p:nvPr>
            <p:ph type="subTitle" idx="1"/>
          </p:nvPr>
        </p:nvSpPr>
        <p:spPr>
          <a:xfrm>
            <a:off x="1524000" y="1963271"/>
            <a:ext cx="10434918" cy="4894729"/>
          </a:xfrm>
        </p:spPr>
        <p:txBody>
          <a:bodyPr>
            <a:normAutofit/>
          </a:bodyPr>
          <a:lstStyle/>
          <a:p>
            <a:endParaRPr lang="en-IN" dirty="0"/>
          </a:p>
          <a:p>
            <a:endParaRPr lang="en-IN" dirty="0"/>
          </a:p>
          <a:p>
            <a:endParaRPr lang="en-IN" dirty="0"/>
          </a:p>
          <a:p>
            <a:r>
              <a:rPr lang="en-IN" dirty="0"/>
              <a:t>The project focuses on creating a web application that facilitates the management of blood donations, connecting donors, hospitals, and administrators in a unified system. Adopting the MVC pattern for code organization, Node.js and Express.js for the server-side, React for the web frontend, and React Native for mobile development, the project achieves a scalable and modular architecture.</a:t>
            </a:r>
            <a:endParaRPr lang="en-US" dirty="0"/>
          </a:p>
          <a:p>
            <a:endParaRPr lang="en-IN" dirty="0"/>
          </a:p>
        </p:txBody>
      </p:sp>
    </p:spTree>
    <p:extLst>
      <p:ext uri="{BB962C8B-B14F-4D97-AF65-F5344CB8AC3E}">
        <p14:creationId xmlns:p14="http://schemas.microsoft.com/office/powerpoint/2010/main" val="1317456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8B51877-003A-419C-85E4-752ADE23654E}"/>
              </a:ext>
            </a:extLst>
          </p:cNvPr>
          <p:cNvPicPr>
            <a:picLocks noChangeAspect="1"/>
          </p:cNvPicPr>
          <p:nvPr/>
        </p:nvPicPr>
        <p:blipFill>
          <a:blip r:embed="rId2">
            <a:extLst>
              <a:ext uri="{BEBA8EAE-BF5A-486C-A8C5-ECC9F3942E4B}">
                <a14:imgProps xmlns:a14="http://schemas.microsoft.com/office/drawing/2010/main">
                  <a14:imgLayer r:embed="rId3">
                    <a14:imgEffect>
                      <a14:artisticLightScree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965" y="0"/>
            <a:ext cx="12192000" cy="6858000"/>
          </a:xfrm>
          <a:prstGeom prst="rect">
            <a:avLst/>
          </a:prstGeom>
        </p:spPr>
      </p:pic>
      <p:sp>
        <p:nvSpPr>
          <p:cNvPr id="2" name="Title 1">
            <a:extLst>
              <a:ext uri="{FF2B5EF4-FFF2-40B4-BE49-F238E27FC236}">
                <a16:creationId xmlns:a16="http://schemas.microsoft.com/office/drawing/2014/main" id="{2889455A-7E09-9857-9EFA-3EB6AF6F1FDC}"/>
              </a:ext>
            </a:extLst>
          </p:cNvPr>
          <p:cNvSpPr>
            <a:spLocks noGrp="1"/>
          </p:cNvSpPr>
          <p:nvPr>
            <p:ph type="ctrTitle"/>
          </p:nvPr>
        </p:nvSpPr>
        <p:spPr>
          <a:xfrm>
            <a:off x="1523999" y="251012"/>
            <a:ext cx="10148047" cy="950259"/>
          </a:xfrm>
        </p:spPr>
        <p:txBody>
          <a:bodyPr>
            <a:normAutofit fontScale="90000"/>
          </a:bodyPr>
          <a:lstStyle/>
          <a:p>
            <a:r>
              <a:rPr lang="en-IN" b="1" u="sng" dirty="0">
                <a:latin typeface="Arial Black" panose="020B0A04020102020204" pitchFamily="34" charset="0"/>
              </a:rPr>
              <a:t>GOALS AND OBJECTIVE</a:t>
            </a:r>
          </a:p>
        </p:txBody>
      </p:sp>
      <p:sp>
        <p:nvSpPr>
          <p:cNvPr id="3" name="Subtitle 2">
            <a:extLst>
              <a:ext uri="{FF2B5EF4-FFF2-40B4-BE49-F238E27FC236}">
                <a16:creationId xmlns:a16="http://schemas.microsoft.com/office/drawing/2014/main" id="{504358BE-2618-9E2E-3F04-C977F6725FB9}"/>
              </a:ext>
            </a:extLst>
          </p:cNvPr>
          <p:cNvSpPr>
            <a:spLocks noGrp="1"/>
          </p:cNvSpPr>
          <p:nvPr>
            <p:ph type="subTitle" idx="1"/>
          </p:nvPr>
        </p:nvSpPr>
        <p:spPr>
          <a:xfrm>
            <a:off x="1524000" y="1963271"/>
            <a:ext cx="10434918" cy="4894729"/>
          </a:xfrm>
        </p:spPr>
        <p:txBody>
          <a:bodyPr>
            <a:normAutofit/>
          </a:bodyPr>
          <a:lstStyle/>
          <a:p>
            <a:endParaRPr lang="en-IN" dirty="0"/>
          </a:p>
          <a:p>
            <a:endParaRPr lang="en-IN" dirty="0"/>
          </a:p>
          <a:p>
            <a:endParaRPr lang="en-IN" dirty="0"/>
          </a:p>
          <a:p>
            <a:pPr marL="2743200" lvl="5" indent="-457200" algn="l">
              <a:buFont typeface="+mj-lt"/>
              <a:buAutoNum type="arabicPeriod"/>
            </a:pPr>
            <a:r>
              <a:rPr lang="en-IN" sz="2400" b="1" dirty="0">
                <a:latin typeface="Times New Roman" panose="02020603050405020304" pitchFamily="18" charset="0"/>
                <a:ea typeface="Calibri" panose="020F0502020204030204" pitchFamily="34" charset="0"/>
              </a:rPr>
              <a:t>User Authentication and Authorisation</a:t>
            </a:r>
          </a:p>
          <a:p>
            <a:pPr marL="2743200" lvl="5" indent="-457200" algn="l">
              <a:buFont typeface="+mj-lt"/>
              <a:buAutoNum type="arabicPeriod"/>
            </a:pPr>
            <a:r>
              <a:rPr lang="en-IN" sz="2400" b="1" dirty="0">
                <a:latin typeface="Times New Roman" panose="02020603050405020304" pitchFamily="18" charset="0"/>
                <a:ea typeface="Calibri" panose="020F0502020204030204" pitchFamily="34" charset="0"/>
              </a:rPr>
              <a:t>State-of-the-Art State Management with Redux Toolkit</a:t>
            </a:r>
            <a:endParaRPr lang="en-US" sz="2400" dirty="0"/>
          </a:p>
          <a:p>
            <a:pPr marL="2743200" lvl="5" indent="-457200" algn="l">
              <a:buFont typeface="+mj-lt"/>
              <a:buAutoNum type="arabicPeriod"/>
            </a:pPr>
            <a:r>
              <a:rPr lang="en-IN" sz="2400" b="1" dirty="0">
                <a:latin typeface="Times New Roman" panose="02020603050405020304" pitchFamily="18" charset="0"/>
                <a:ea typeface="Calibri" panose="020F0502020204030204" pitchFamily="34" charset="0"/>
              </a:rPr>
              <a:t>Environmental Variable Management</a:t>
            </a:r>
          </a:p>
          <a:p>
            <a:pPr marL="2743200" lvl="5" indent="-457200" algn="l">
              <a:buFont typeface="+mj-lt"/>
              <a:buAutoNum type="arabicPeriod"/>
            </a:pPr>
            <a:r>
              <a:rPr lang="en-IN" sz="2400" b="1" dirty="0">
                <a:latin typeface="Times New Roman" panose="02020603050405020304" pitchFamily="18" charset="0"/>
                <a:ea typeface="Calibri" panose="020F0502020204030204" pitchFamily="34" charset="0"/>
              </a:rPr>
              <a:t>Password Hashing for Security</a:t>
            </a:r>
          </a:p>
          <a:p>
            <a:pPr marL="2743200" lvl="5" indent="-457200" algn="l">
              <a:buFont typeface="+mj-lt"/>
              <a:buAutoNum type="arabicPeriod"/>
            </a:pPr>
            <a:r>
              <a:rPr lang="en-IN" sz="2400" b="1" dirty="0">
                <a:latin typeface="Times New Roman" panose="02020603050405020304" pitchFamily="18" charset="0"/>
                <a:ea typeface="Calibri" panose="020F0502020204030204" pitchFamily="34" charset="0"/>
              </a:rPr>
              <a:t>Integration and Deployment Best Practices</a:t>
            </a:r>
          </a:p>
          <a:p>
            <a:pPr marL="2743200" lvl="5" indent="-457200" algn="l">
              <a:buFont typeface="+mj-lt"/>
              <a:buAutoNum type="arabicPeriod"/>
            </a:pPr>
            <a:r>
              <a:rPr lang="en-US" sz="2400" b="1" dirty="0" err="1"/>
              <a:t>Nodemon</a:t>
            </a:r>
            <a:r>
              <a:rPr lang="en-US" sz="2400" b="1" dirty="0"/>
              <a:t> for Development Efficiency</a:t>
            </a:r>
            <a:endParaRPr lang="en-IN" dirty="0"/>
          </a:p>
        </p:txBody>
      </p:sp>
    </p:spTree>
    <p:extLst>
      <p:ext uri="{BB962C8B-B14F-4D97-AF65-F5344CB8AC3E}">
        <p14:creationId xmlns:p14="http://schemas.microsoft.com/office/powerpoint/2010/main" val="914896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AA60C-9314-CBF7-9489-9E0E630B5D58}"/>
              </a:ext>
            </a:extLst>
          </p:cNvPr>
          <p:cNvSpPr>
            <a:spLocks noGrp="1"/>
          </p:cNvSpPr>
          <p:nvPr>
            <p:ph type="ctrTitle"/>
          </p:nvPr>
        </p:nvSpPr>
        <p:spPr>
          <a:xfrm>
            <a:off x="1524000" y="259976"/>
            <a:ext cx="9144000" cy="883304"/>
          </a:xfrm>
        </p:spPr>
        <p:txBody>
          <a:bodyPr>
            <a:normAutofit/>
          </a:bodyPr>
          <a:lstStyle/>
          <a:p>
            <a:r>
              <a:rPr lang="en-IN" sz="5400" b="1" u="sng" dirty="0">
                <a:latin typeface="Arial Black" panose="020B0A04020102020204" pitchFamily="34" charset="0"/>
              </a:rPr>
              <a:t>TECHNOLOGIES USED:</a:t>
            </a:r>
          </a:p>
        </p:txBody>
      </p:sp>
      <p:sp>
        <p:nvSpPr>
          <p:cNvPr id="3" name="Subtitle 2">
            <a:extLst>
              <a:ext uri="{FF2B5EF4-FFF2-40B4-BE49-F238E27FC236}">
                <a16:creationId xmlns:a16="http://schemas.microsoft.com/office/drawing/2014/main" id="{8553642B-9B92-FAAC-DAF1-8FD0FFDC7A5E}"/>
              </a:ext>
            </a:extLst>
          </p:cNvPr>
          <p:cNvSpPr>
            <a:spLocks noGrp="1"/>
          </p:cNvSpPr>
          <p:nvPr>
            <p:ph type="subTitle" idx="1"/>
          </p:nvPr>
        </p:nvSpPr>
        <p:spPr>
          <a:xfrm>
            <a:off x="1434353" y="1846729"/>
            <a:ext cx="9233647" cy="4061012"/>
          </a:xfrm>
        </p:spPr>
        <p:txBody>
          <a:bodyPr>
            <a:normAutofit lnSpcReduction="10000"/>
          </a:bodyPr>
          <a:lstStyle/>
          <a:p>
            <a:pPr marL="342900" marR="0" lvl="0" indent="-342900" algn="just">
              <a:lnSpc>
                <a:spcPct val="115000"/>
              </a:lnSpc>
              <a:spcBef>
                <a:spcPts val="0"/>
              </a:spcBef>
              <a:spcAft>
                <a:spcPts val="0"/>
              </a:spcAft>
              <a:buFont typeface="Wingdings" panose="05000000000000000000" pitchFamily="2" charset="2"/>
              <a:buChar char="q"/>
            </a:pPr>
            <a:r>
              <a:rPr lang="en-IN" dirty="0">
                <a:latin typeface="Times New Roman" panose="02020603050405020304" pitchFamily="18" charset="0"/>
                <a:ea typeface="Calibri" panose="020F0502020204030204" pitchFamily="34" charset="0"/>
                <a:cs typeface="Times New Roman" panose="02020603050405020304" pitchFamily="18" charset="0"/>
              </a:rPr>
              <a:t>Frontend: </a:t>
            </a:r>
          </a:p>
          <a:p>
            <a:pPr marL="800100" lvl="1" indent="-342900" algn="just">
              <a:lnSpc>
                <a:spcPct val="115000"/>
              </a:lnSpc>
              <a:spcBef>
                <a:spcPts val="0"/>
              </a:spcBef>
              <a:buFont typeface="Arial" panose="020B0604020202020204" pitchFamily="34" charset="0"/>
              <a:buChar char="•"/>
            </a:pPr>
            <a:r>
              <a:rPr lang="en-IN" dirty="0">
                <a:latin typeface="Times New Roman" panose="02020603050405020304" pitchFamily="18" charset="0"/>
                <a:ea typeface="Calibri" panose="020F0502020204030204" pitchFamily="34" charset="0"/>
                <a:cs typeface="Times New Roman" panose="02020603050405020304" pitchFamily="18" charset="0"/>
              </a:rPr>
              <a:t>React</a:t>
            </a:r>
          </a:p>
          <a:p>
            <a:pPr marL="800100" lvl="1" indent="-342900" algn="just">
              <a:lnSpc>
                <a:spcPct val="115000"/>
              </a:lnSpc>
              <a:spcBef>
                <a:spcPts val="0"/>
              </a:spcBef>
              <a:buFont typeface="Arial" panose="020B0604020202020204" pitchFamily="34" charset="0"/>
              <a:buChar char="•"/>
            </a:pPr>
            <a:r>
              <a:rPr lang="en-IN" dirty="0">
                <a:latin typeface="Times New Roman" panose="02020603050405020304" pitchFamily="18" charset="0"/>
                <a:ea typeface="Calibri" panose="020F0502020204030204" pitchFamily="34" charset="0"/>
                <a:cs typeface="Times New Roman" panose="02020603050405020304" pitchFamily="18" charset="0"/>
              </a:rPr>
              <a:t>Redux</a:t>
            </a:r>
          </a:p>
          <a:p>
            <a:pPr marL="800100" lvl="1" indent="-342900" algn="just">
              <a:lnSpc>
                <a:spcPct val="115000"/>
              </a:lnSpc>
              <a:spcBef>
                <a:spcPts val="0"/>
              </a:spcBef>
              <a:buFont typeface="Arial" panose="020B0604020202020204" pitchFamily="34" charset="0"/>
              <a:buChar char="•"/>
            </a:pPr>
            <a:r>
              <a:rPr lang="en-IN" dirty="0">
                <a:latin typeface="Times New Roman" panose="02020603050405020304" pitchFamily="18" charset="0"/>
                <a:ea typeface="Calibri" panose="020F0502020204030204" pitchFamily="34" charset="0"/>
                <a:cs typeface="Times New Roman" panose="02020603050405020304" pitchFamily="18" charset="0"/>
              </a:rPr>
              <a:t> React Native </a:t>
            </a:r>
          </a:p>
          <a:p>
            <a:pPr marL="800100" lvl="1" indent="-342900" algn="just">
              <a:lnSpc>
                <a:spcPct val="115000"/>
              </a:lnSpc>
              <a:spcBef>
                <a:spcPts val="0"/>
              </a:spcBef>
              <a:buFont typeface="Arial" panose="020B0604020202020204" pitchFamily="34" charset="0"/>
              <a:buChar char="•"/>
            </a:pPr>
            <a:r>
              <a:rPr lang="en-IN" dirty="0">
                <a:latin typeface="Times New Roman" panose="02020603050405020304" pitchFamily="18" charset="0"/>
                <a:ea typeface="Calibri" panose="020F0502020204030204" pitchFamily="34" charset="0"/>
                <a:cs typeface="Times New Roman" panose="02020603050405020304" pitchFamily="18" charset="0"/>
              </a:rPr>
              <a:t>Bootstrap</a:t>
            </a:r>
          </a:p>
          <a:p>
            <a:pPr marL="800100" lvl="1" indent="-342900" algn="just">
              <a:lnSpc>
                <a:spcPct val="115000"/>
              </a:lnSpc>
              <a:spcBef>
                <a:spcPts val="0"/>
              </a:spcBef>
              <a:buFont typeface="Arial" panose="020B0604020202020204" pitchFamily="34" charset="0"/>
              <a:buChar char="•"/>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Wingdings" panose="05000000000000000000" pitchFamily="2" charset="2"/>
              <a:buChar char="q"/>
            </a:pPr>
            <a:r>
              <a:rPr lang="en-IN" dirty="0">
                <a:latin typeface="Times New Roman" panose="02020603050405020304" pitchFamily="18" charset="0"/>
                <a:ea typeface="Calibri" panose="020F0502020204030204" pitchFamily="34" charset="0"/>
                <a:cs typeface="Times New Roman" panose="02020603050405020304" pitchFamily="18" charset="0"/>
              </a:rPr>
              <a:t>Backend: </a:t>
            </a:r>
          </a:p>
          <a:p>
            <a:pPr marL="800100" lvl="1" indent="-342900" algn="just">
              <a:lnSpc>
                <a:spcPct val="115000"/>
              </a:lnSpc>
              <a:spcBef>
                <a:spcPts val="0"/>
              </a:spcBef>
              <a:buFont typeface="Arial" panose="020B0604020202020204" pitchFamily="34" charset="0"/>
              <a:buChar char="•"/>
            </a:pPr>
            <a:r>
              <a:rPr lang="en-IN" dirty="0">
                <a:latin typeface="Times New Roman" panose="02020603050405020304" pitchFamily="18" charset="0"/>
                <a:ea typeface="Calibri" panose="020F0502020204030204" pitchFamily="34" charset="0"/>
                <a:cs typeface="Times New Roman" panose="02020603050405020304" pitchFamily="18" charset="0"/>
              </a:rPr>
              <a:t>Node.js</a:t>
            </a:r>
          </a:p>
          <a:p>
            <a:pPr marL="800100" lvl="1" indent="-342900" algn="just">
              <a:lnSpc>
                <a:spcPct val="115000"/>
              </a:lnSpc>
              <a:spcBef>
                <a:spcPts val="0"/>
              </a:spcBef>
              <a:buFont typeface="Arial" panose="020B0604020202020204" pitchFamily="34" charset="0"/>
              <a:buChar char="•"/>
            </a:pPr>
            <a:r>
              <a:rPr lang="en-IN" dirty="0">
                <a:latin typeface="Times New Roman" panose="02020603050405020304" pitchFamily="18" charset="0"/>
                <a:ea typeface="Calibri" panose="020F0502020204030204" pitchFamily="34" charset="0"/>
                <a:cs typeface="Times New Roman" panose="02020603050405020304" pitchFamily="18" charset="0"/>
              </a:rPr>
              <a:t>Express.js</a:t>
            </a:r>
          </a:p>
          <a:p>
            <a:pPr marL="800100" lvl="1" indent="-342900" algn="just">
              <a:lnSpc>
                <a:spcPct val="115000"/>
              </a:lnSpc>
              <a:spcBef>
                <a:spcPts val="0"/>
              </a:spcBef>
              <a:buFont typeface="Arial" panose="020B0604020202020204" pitchFamily="34" charset="0"/>
              <a:buChar char="•"/>
            </a:pPr>
            <a:r>
              <a:rPr lang="en-IN" dirty="0">
                <a:latin typeface="Times New Roman" panose="02020603050405020304" pitchFamily="18" charset="0"/>
                <a:ea typeface="Calibri" panose="020F0502020204030204" pitchFamily="34" charset="0"/>
                <a:cs typeface="Times New Roman" panose="02020603050405020304" pitchFamily="18" charset="0"/>
              </a:rPr>
              <a:t>MongoDB</a:t>
            </a:r>
          </a:p>
          <a:p>
            <a:pPr marL="800100" lvl="1" indent="-342900" algn="just">
              <a:lnSpc>
                <a:spcPct val="115000"/>
              </a:lnSpc>
              <a:spcBef>
                <a:spcPts val="0"/>
              </a:spcBef>
              <a:buFont typeface="Arial" panose="020B0604020202020204" pitchFamily="34" charset="0"/>
              <a:buChar char="•"/>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Wingdings" panose="05000000000000000000" pitchFamily="2" charset="2"/>
              <a:buChar char="q"/>
            </a:pPr>
            <a:r>
              <a:rPr lang="en-IN" dirty="0">
                <a:latin typeface="Times New Roman" panose="02020603050405020304" pitchFamily="18" charset="0"/>
                <a:ea typeface="Calibri" panose="020F0502020204030204" pitchFamily="34" charset="0"/>
                <a:cs typeface="Times New Roman" panose="02020603050405020304" pitchFamily="18" charset="0"/>
              </a:rPr>
              <a:t>Deployment: Heroku</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6" name="Picture 5">
            <a:extLst>
              <a:ext uri="{FF2B5EF4-FFF2-40B4-BE49-F238E27FC236}">
                <a16:creationId xmlns:a16="http://schemas.microsoft.com/office/drawing/2014/main" id="{2B0FD870-BFC8-4B79-BD1E-B45E7BFD1A9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688540" y="1039906"/>
            <a:ext cx="7503459" cy="5818093"/>
          </a:xfrm>
          <a:prstGeom prst="rect">
            <a:avLst/>
          </a:prstGeom>
        </p:spPr>
      </p:pic>
    </p:spTree>
    <p:extLst>
      <p:ext uri="{BB962C8B-B14F-4D97-AF65-F5344CB8AC3E}">
        <p14:creationId xmlns:p14="http://schemas.microsoft.com/office/powerpoint/2010/main" val="739829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021E440-03AD-4DF3-A673-61CB5FC3A5F5}"/>
              </a:ext>
            </a:extLst>
          </p:cNvPr>
          <p:cNvPicPr>
            <a:picLocks noChangeAspect="1"/>
          </p:cNvPicPr>
          <p:nvPr/>
        </p:nvPicPr>
        <p:blipFill>
          <a:blip r:embed="rId2">
            <a:extLst>
              <a:ext uri="{BEBA8EAE-BF5A-486C-A8C5-ECC9F3942E4B}">
                <a14:imgProps xmlns:a14="http://schemas.microsoft.com/office/drawing/2010/main">
                  <a14:imgLayer r:embed="rId3">
                    <a14:imgEffect>
                      <a14:artisticGlowDiffused/>
                    </a14:imgEffect>
                  </a14:imgLayer>
                </a14:imgProps>
              </a:ext>
              <a:ext uri="{28A0092B-C50C-407E-A947-70E740481C1C}">
                <a14:useLocalDpi xmlns:a14="http://schemas.microsoft.com/office/drawing/2010/main" val="0"/>
              </a:ext>
            </a:extLst>
          </a:blip>
          <a:stretch>
            <a:fillRect/>
          </a:stretch>
        </p:blipFill>
        <p:spPr>
          <a:xfrm>
            <a:off x="694765" y="0"/>
            <a:ext cx="10668000" cy="6235700"/>
          </a:xfrm>
          <a:prstGeom prst="rect">
            <a:avLst/>
          </a:prstGeom>
        </p:spPr>
      </p:pic>
      <p:sp>
        <p:nvSpPr>
          <p:cNvPr id="2" name="Title 1">
            <a:extLst>
              <a:ext uri="{FF2B5EF4-FFF2-40B4-BE49-F238E27FC236}">
                <a16:creationId xmlns:a16="http://schemas.microsoft.com/office/drawing/2014/main" id="{8BF0208E-19F5-C660-DB34-171CD9D3684D}"/>
              </a:ext>
            </a:extLst>
          </p:cNvPr>
          <p:cNvSpPr>
            <a:spLocks noGrp="1"/>
          </p:cNvSpPr>
          <p:nvPr>
            <p:ph type="ctrTitle"/>
          </p:nvPr>
        </p:nvSpPr>
        <p:spPr>
          <a:xfrm>
            <a:off x="-412376" y="-10272"/>
            <a:ext cx="13070541" cy="2339789"/>
          </a:xfrm>
        </p:spPr>
        <p:txBody>
          <a:bodyPr>
            <a:normAutofit fontScale="90000"/>
          </a:bodyPr>
          <a:lstStyle/>
          <a:p>
            <a:br>
              <a:rPr lang="en-IN" b="1" u="sng" dirty="0">
                <a:latin typeface="Arial Black" panose="020B0A04020102020204" pitchFamily="34" charset="0"/>
              </a:rPr>
            </a:br>
            <a:br>
              <a:rPr lang="en-IN" b="1" u="sng" dirty="0">
                <a:latin typeface="Arial Black" panose="020B0A04020102020204" pitchFamily="34" charset="0"/>
              </a:rPr>
            </a:br>
            <a:r>
              <a:rPr lang="en-IN" sz="5300" b="1" u="sng" dirty="0">
                <a:latin typeface="Arial Black" panose="020B0A04020102020204" pitchFamily="34" charset="0"/>
              </a:rPr>
              <a:t>Potential Future Enhancements</a:t>
            </a:r>
            <a:r>
              <a:rPr lang="en-IN" sz="5300" b="1" dirty="0"/>
              <a:t>:</a:t>
            </a:r>
            <a:br>
              <a:rPr lang="en-US" dirty="0"/>
            </a:br>
            <a:endParaRPr lang="en-IN" b="1" u="sng" dirty="0">
              <a:latin typeface="Arial Black" panose="020B0A04020102020204" pitchFamily="34" charset="0"/>
            </a:endParaRPr>
          </a:p>
        </p:txBody>
      </p:sp>
      <p:sp>
        <p:nvSpPr>
          <p:cNvPr id="3" name="Subtitle 2">
            <a:extLst>
              <a:ext uri="{FF2B5EF4-FFF2-40B4-BE49-F238E27FC236}">
                <a16:creationId xmlns:a16="http://schemas.microsoft.com/office/drawing/2014/main" id="{A7B58486-7548-E8B5-CFAA-E155E8CA8A4E}"/>
              </a:ext>
            </a:extLst>
          </p:cNvPr>
          <p:cNvSpPr>
            <a:spLocks noGrp="1"/>
          </p:cNvSpPr>
          <p:nvPr>
            <p:ph type="subTitle" idx="1"/>
          </p:nvPr>
        </p:nvSpPr>
        <p:spPr>
          <a:xfrm>
            <a:off x="89647" y="2034988"/>
            <a:ext cx="11878236" cy="5065058"/>
          </a:xfrm>
        </p:spPr>
        <p:txBody>
          <a:bodyPr>
            <a:normAutofit/>
          </a:bodyPr>
          <a:lstStyle/>
          <a:p>
            <a:pPr marL="457200" indent="-457200" algn="l">
              <a:buFont typeface="+mj-lt"/>
              <a:buAutoNum type="arabicPeriod"/>
            </a:pPr>
            <a:r>
              <a:rPr lang="en-IN" b="1" dirty="0"/>
              <a:t>Real-Time Notifications</a:t>
            </a:r>
            <a:endParaRPr lang="en-US" dirty="0"/>
          </a:p>
          <a:p>
            <a:pPr marL="457200" indent="-457200" algn="l">
              <a:buFont typeface="+mj-lt"/>
              <a:buAutoNum type="arabicPeriod"/>
            </a:pPr>
            <a:r>
              <a:rPr lang="en-IN" b="1" dirty="0"/>
              <a:t>Geolocation Integration</a:t>
            </a:r>
            <a:endParaRPr lang="en-US" dirty="0"/>
          </a:p>
          <a:p>
            <a:pPr marL="457200" indent="-457200" algn="l">
              <a:buFont typeface="+mj-lt"/>
              <a:buAutoNum type="arabicPeriod"/>
            </a:pPr>
            <a:r>
              <a:rPr lang="en-IN" b="1" dirty="0"/>
              <a:t>Enhanced Reporting and Analytics</a:t>
            </a:r>
            <a:endParaRPr lang="en-US" dirty="0"/>
          </a:p>
          <a:p>
            <a:pPr marL="457200" indent="-457200" algn="l">
              <a:buFont typeface="+mj-lt"/>
              <a:buAutoNum type="arabicPeriod"/>
            </a:pPr>
            <a:r>
              <a:rPr lang="en-IN" b="1" dirty="0"/>
              <a:t>Mobile App Features</a:t>
            </a:r>
          </a:p>
          <a:p>
            <a:pPr marL="457200" indent="-457200" algn="l">
              <a:lnSpc>
                <a:spcPct val="115000"/>
              </a:lnSpc>
              <a:spcBef>
                <a:spcPts val="0"/>
              </a:spcBef>
              <a:spcAft>
                <a:spcPts val="1000"/>
              </a:spcAft>
              <a:buFont typeface="+mj-lt"/>
              <a:buAutoNum type="arabicPeriod"/>
            </a:pPr>
            <a:r>
              <a:rPr lang="en-IN" b="1" dirty="0">
                <a:latin typeface="Times New Roman" panose="02020603050405020304" pitchFamily="18" charset="0"/>
                <a:ea typeface="Calibri" panose="020F0502020204030204" pitchFamily="34" charset="0"/>
                <a:cs typeface="Times New Roman" panose="02020603050405020304" pitchFamily="18" charset="0"/>
              </a:rPr>
              <a:t>Gamification for Donor Engagement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57200" indent="-457200" algn="l">
              <a:lnSpc>
                <a:spcPct val="115000"/>
              </a:lnSpc>
              <a:spcBef>
                <a:spcPts val="0"/>
              </a:spcBef>
              <a:spcAft>
                <a:spcPts val="1000"/>
              </a:spcAft>
              <a:buFont typeface="+mj-lt"/>
              <a:buAutoNum type="arabicPeriod"/>
            </a:pPr>
            <a:r>
              <a:rPr lang="en-IN" b="1" dirty="0">
                <a:latin typeface="Times New Roman" panose="02020603050405020304" pitchFamily="18" charset="0"/>
                <a:ea typeface="Calibri" panose="020F0502020204030204" pitchFamily="34" charset="0"/>
                <a:cs typeface="Times New Roman" panose="02020603050405020304" pitchFamily="18" charset="0"/>
              </a:rPr>
              <a:t>Multi-Language Support</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57200" indent="-457200" algn="l">
              <a:lnSpc>
                <a:spcPct val="115000"/>
              </a:lnSpc>
              <a:spcBef>
                <a:spcPts val="0"/>
              </a:spcBef>
              <a:spcAft>
                <a:spcPts val="1000"/>
              </a:spcAft>
              <a:buFont typeface="+mj-lt"/>
              <a:buAutoNum type="arabicPeriod"/>
            </a:pPr>
            <a:r>
              <a:rPr lang="en-IN" b="1" dirty="0">
                <a:latin typeface="Times New Roman" panose="02020603050405020304" pitchFamily="18" charset="0"/>
                <a:ea typeface="Calibri" panose="020F0502020204030204" pitchFamily="34" charset="0"/>
                <a:cs typeface="Times New Roman" panose="02020603050405020304" pitchFamily="18" charset="0"/>
              </a:rPr>
              <a:t>Enhanced Security Measures</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57200" indent="-457200" algn="l">
              <a:lnSpc>
                <a:spcPct val="115000"/>
              </a:lnSpc>
              <a:spcBef>
                <a:spcPts val="0"/>
              </a:spcBef>
              <a:spcAft>
                <a:spcPts val="1000"/>
              </a:spcAft>
              <a:buFont typeface="+mj-lt"/>
              <a:buAutoNum type="arabicPeriod"/>
            </a:pPr>
            <a:r>
              <a:rPr lang="en-IN" b="1" dirty="0">
                <a:latin typeface="Times New Roman" panose="02020603050405020304" pitchFamily="18" charset="0"/>
                <a:ea typeface="Calibri" panose="020F0502020204030204" pitchFamily="34" charset="0"/>
                <a:cs typeface="Times New Roman" panose="02020603050405020304" pitchFamily="18" charset="0"/>
              </a:rPr>
              <a:t>Integration with Health Records</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57200" indent="-457200" algn="l">
              <a:lnSpc>
                <a:spcPct val="115000"/>
              </a:lnSpc>
              <a:spcBef>
                <a:spcPts val="0"/>
              </a:spcBef>
              <a:spcAft>
                <a:spcPts val="1000"/>
              </a:spcAft>
              <a:buFont typeface="+mj-lt"/>
              <a:buAutoNum type="arabicPeriod"/>
            </a:pPr>
            <a:r>
              <a:rPr lang="en-IN" b="1" dirty="0">
                <a:latin typeface="Times New Roman" panose="02020603050405020304" pitchFamily="18" charset="0"/>
                <a:ea typeface="Calibri" panose="020F0502020204030204" pitchFamily="34" charset="0"/>
                <a:cs typeface="Times New Roman" panose="02020603050405020304" pitchFamily="18" charset="0"/>
              </a:rPr>
              <a:t>Feedback and Rating System</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57200" indent="-457200" algn="l">
              <a:buFont typeface="+mj-lt"/>
              <a:buAutoNum type="arabicPeriod"/>
            </a:pPr>
            <a:endParaRPr lang="en-US" dirty="0"/>
          </a:p>
          <a:p>
            <a:endParaRPr lang="en-IN" dirty="0"/>
          </a:p>
        </p:txBody>
      </p:sp>
    </p:spTree>
    <p:extLst>
      <p:ext uri="{BB962C8B-B14F-4D97-AF65-F5344CB8AC3E}">
        <p14:creationId xmlns:p14="http://schemas.microsoft.com/office/powerpoint/2010/main" val="1973062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9764F90-8F8C-440B-9CD3-EEB044318985}"/>
              </a:ext>
            </a:extLst>
          </p:cNvPr>
          <p:cNvPicPr>
            <a:picLocks noChangeAspect="1"/>
          </p:cNvPicPr>
          <p:nvPr/>
        </p:nvPicPr>
        <p:blipFill>
          <a:blip r:embed="rId2">
            <a:extLst>
              <a:ext uri="{BEBA8EAE-BF5A-486C-A8C5-ECC9F3942E4B}">
                <a14:imgProps xmlns:a14="http://schemas.microsoft.com/office/drawing/2010/main">
                  <a14:imgLayer r:embed="rId3">
                    <a14:imgEffect>
                      <a14:artisticGlass/>
                    </a14:imgEffect>
                    <a14:imgEffect>
                      <a14:saturation sat="33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125506"/>
            <a:ext cx="12192000" cy="7493000"/>
          </a:xfrm>
          <a:prstGeom prst="rect">
            <a:avLst/>
          </a:prstGeom>
        </p:spPr>
      </p:pic>
      <p:sp>
        <p:nvSpPr>
          <p:cNvPr id="2" name="Title 1">
            <a:extLst>
              <a:ext uri="{FF2B5EF4-FFF2-40B4-BE49-F238E27FC236}">
                <a16:creationId xmlns:a16="http://schemas.microsoft.com/office/drawing/2014/main" id="{BAF21B12-8DDB-08BC-7301-6EA033FBA208}"/>
              </a:ext>
            </a:extLst>
          </p:cNvPr>
          <p:cNvSpPr>
            <a:spLocks noGrp="1"/>
          </p:cNvSpPr>
          <p:nvPr>
            <p:ph type="ctrTitle"/>
          </p:nvPr>
        </p:nvSpPr>
        <p:spPr>
          <a:xfrm>
            <a:off x="1524000" y="493061"/>
            <a:ext cx="9144000" cy="999844"/>
          </a:xfrm>
        </p:spPr>
        <p:txBody>
          <a:bodyPr/>
          <a:lstStyle/>
          <a:p>
            <a:r>
              <a:rPr lang="en-IN" b="1" u="sng" dirty="0">
                <a:solidFill>
                  <a:schemeClr val="bg1"/>
                </a:solidFill>
                <a:latin typeface="Arial Black" panose="020B0A04020102020204" pitchFamily="34" charset="0"/>
              </a:rPr>
              <a:t>CONCLUSION</a:t>
            </a:r>
          </a:p>
        </p:txBody>
      </p:sp>
      <p:sp>
        <p:nvSpPr>
          <p:cNvPr id="3" name="Subtitle 2">
            <a:extLst>
              <a:ext uri="{FF2B5EF4-FFF2-40B4-BE49-F238E27FC236}">
                <a16:creationId xmlns:a16="http://schemas.microsoft.com/office/drawing/2014/main" id="{B5586AEB-F491-5388-4A1F-638509DD640D}"/>
              </a:ext>
            </a:extLst>
          </p:cNvPr>
          <p:cNvSpPr>
            <a:spLocks noGrp="1"/>
          </p:cNvSpPr>
          <p:nvPr>
            <p:ph type="subTitle" idx="1"/>
          </p:nvPr>
        </p:nvSpPr>
        <p:spPr>
          <a:xfrm>
            <a:off x="1999129" y="1775573"/>
            <a:ext cx="9144000" cy="4060451"/>
          </a:xfrm>
        </p:spPr>
        <p:style>
          <a:lnRef idx="2">
            <a:schemeClr val="dk1">
              <a:shade val="50000"/>
            </a:schemeClr>
          </a:lnRef>
          <a:fillRef idx="1">
            <a:schemeClr val="dk1"/>
          </a:fillRef>
          <a:effectRef idx="0">
            <a:schemeClr val="dk1"/>
          </a:effectRef>
          <a:fontRef idx="minor">
            <a:schemeClr val="lt1"/>
          </a:fontRef>
        </p:style>
        <p:txBody>
          <a:bodyPr/>
          <a:lstStyle/>
          <a:p>
            <a:r>
              <a:rPr lang="en-IN" sz="2800" b="1" dirty="0">
                <a:solidFill>
                  <a:schemeClr val="accent4">
                    <a:lumMod val="20000"/>
                    <a:lumOff val="80000"/>
                  </a:schemeClr>
                </a:solidFill>
              </a:rPr>
              <a:t>In conclusion, the Blood Bank Full Stack Project lays a solid foundation for efficient blood donation management. The incorporation of best practices, modern technologies, and a thoughtful architecture ensures a scalable, secure, and user-friendly application. With the potential for future enhancements and features, the project remains adaptable to the evolving needs of blood donation organizations, hospitals, and donors, contributing to the broader goal of saving lives through organized and technology-driven blood donation processes</a:t>
            </a:r>
            <a:r>
              <a:rPr lang="en-IN" dirty="0">
                <a:solidFill>
                  <a:schemeClr val="bg1"/>
                </a:solidFill>
              </a:rPr>
              <a:t>.</a:t>
            </a:r>
            <a:endParaRPr lang="en-US" dirty="0">
              <a:solidFill>
                <a:schemeClr val="bg1"/>
              </a:solidFill>
            </a:endParaRPr>
          </a:p>
          <a:p>
            <a:endParaRPr lang="en-IN" dirty="0">
              <a:solidFill>
                <a:schemeClr val="bg1"/>
              </a:solidFill>
            </a:endParaRPr>
          </a:p>
        </p:txBody>
      </p:sp>
    </p:spTree>
    <p:extLst>
      <p:ext uri="{BB962C8B-B14F-4D97-AF65-F5344CB8AC3E}">
        <p14:creationId xmlns:p14="http://schemas.microsoft.com/office/powerpoint/2010/main" val="38404741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TotalTime>
  <Words>444</Words>
  <Application>Microsoft Office PowerPoint</Application>
  <PresentationFormat>Widescreen</PresentationFormat>
  <Paragraphs>83</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Arial Black</vt:lpstr>
      <vt:lpstr>Bahnschrift</vt:lpstr>
      <vt:lpstr>Calibri</vt:lpstr>
      <vt:lpstr>Calibri Light</vt:lpstr>
      <vt:lpstr>Symbol</vt:lpstr>
      <vt:lpstr>Times New Roman</vt:lpstr>
      <vt:lpstr>Wingdings</vt:lpstr>
      <vt:lpstr>Office Theme</vt:lpstr>
      <vt:lpstr>                              Blood Bank          Full Stack Project</vt:lpstr>
      <vt:lpstr>INTRODUCTION</vt:lpstr>
      <vt:lpstr>GOALS AND OBJECTIVES</vt:lpstr>
      <vt:lpstr>GOALS AND OBJECTIVES</vt:lpstr>
      <vt:lpstr> KEY FEATURES</vt:lpstr>
      <vt:lpstr>GOALS AND OBJECTIVE</vt:lpstr>
      <vt:lpstr>TECHNOLOGIES USED:</vt:lpstr>
      <vt:lpstr>  Potential Future Enhancements: </vt:lpstr>
      <vt:lpstr>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Vansh Aggarwal</dc:creator>
  <cp:lastModifiedBy>MANVI GUPTA</cp:lastModifiedBy>
  <cp:revision>16</cp:revision>
  <dcterms:created xsi:type="dcterms:W3CDTF">2023-10-24T13:03:30Z</dcterms:created>
  <dcterms:modified xsi:type="dcterms:W3CDTF">2024-01-15T15:34:08Z</dcterms:modified>
</cp:coreProperties>
</file>

<file path=docProps/thumbnail.jpeg>
</file>